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72" r:id="rId4"/>
    <p:sldId id="273" r:id="rId5"/>
    <p:sldId id="271" r:id="rId6"/>
    <p:sldId id="278" r:id="rId7"/>
    <p:sldId id="281" r:id="rId8"/>
    <p:sldId id="28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68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5D918-0D48-44D3-9287-CAE1B93EB64A}" type="doc">
      <dgm:prSet loTypeId="urn:microsoft.com/office/officeart/2005/8/layout/pyramid1" loCatId="pyramid" qsTypeId="urn:microsoft.com/office/officeart/2005/8/quickstyle/simple1" qsCatId="simple" csTypeId="urn:microsoft.com/office/officeart/2005/8/colors/accent4_5" csCatId="accent4" phldr="1"/>
      <dgm:spPr/>
    </dgm:pt>
    <dgm:pt modelId="{F014B99B-BC0F-4D51-AA35-03139CBC5BDF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endParaRPr lang="ru-RU" sz="1200" b="1" dirty="0" smtClean="0"/>
        </a:p>
        <a:p>
          <a:endParaRPr lang="ru-RU" sz="1200" b="1" dirty="0" smtClean="0"/>
        </a:p>
        <a:p>
          <a:r>
            <a:rPr lang="ru-RU" sz="1200" b="1" dirty="0" smtClean="0"/>
            <a:t>Федеральный </a:t>
          </a:r>
        </a:p>
        <a:p>
          <a:r>
            <a:rPr lang="ru-RU" sz="1200" b="1" dirty="0" smtClean="0"/>
            <a:t>уровень</a:t>
          </a:r>
          <a:endParaRPr lang="ru-RU" sz="1200" b="1" dirty="0"/>
        </a:p>
      </dgm:t>
    </dgm:pt>
    <dgm:pt modelId="{547044BC-B29A-41C2-9396-2C63C92CED4B}" type="parTrans" cxnId="{DF277F6E-5463-4336-ABDE-6CE9BBB5760E}">
      <dgm:prSet/>
      <dgm:spPr/>
      <dgm:t>
        <a:bodyPr/>
        <a:lstStyle/>
        <a:p>
          <a:endParaRPr lang="ru-RU" b="1"/>
        </a:p>
      </dgm:t>
    </dgm:pt>
    <dgm:pt modelId="{310293B5-AF1E-4EB5-9AC5-576D9AB28450}" type="sibTrans" cxnId="{DF277F6E-5463-4336-ABDE-6CE9BBB5760E}">
      <dgm:prSet/>
      <dgm:spPr/>
      <dgm:t>
        <a:bodyPr/>
        <a:lstStyle/>
        <a:p>
          <a:endParaRPr lang="ru-RU" b="1"/>
        </a:p>
      </dgm:t>
    </dgm:pt>
    <dgm:pt modelId="{CBB2EDB4-08BF-49DB-9282-C363CE23E3D0}">
      <dgm:prSet phldrT="[Текст]" custT="1"/>
      <dgm:spPr>
        <a:solidFill>
          <a:srgbClr val="FFC000">
            <a:alpha val="70000"/>
          </a:srgbClr>
        </a:solidFill>
      </dgm:spPr>
      <dgm:t>
        <a:bodyPr/>
        <a:lstStyle/>
        <a:p>
          <a:r>
            <a:rPr lang="ru-RU" sz="1200" b="1" dirty="0"/>
            <a:t>Региональный уровень</a:t>
          </a:r>
        </a:p>
      </dgm:t>
    </dgm:pt>
    <dgm:pt modelId="{061A8EDF-95EB-4ED1-B54D-E85549B7DDD2}" type="parTrans" cxnId="{AE28E987-068C-4050-9EA0-6987A9368CE5}">
      <dgm:prSet/>
      <dgm:spPr/>
      <dgm:t>
        <a:bodyPr/>
        <a:lstStyle/>
        <a:p>
          <a:endParaRPr lang="ru-RU" b="1"/>
        </a:p>
      </dgm:t>
    </dgm:pt>
    <dgm:pt modelId="{8A73D853-84E8-4FCE-B4F9-A28E61B55BFC}" type="sibTrans" cxnId="{AE28E987-068C-4050-9EA0-6987A9368CE5}">
      <dgm:prSet/>
      <dgm:spPr/>
      <dgm:t>
        <a:bodyPr/>
        <a:lstStyle/>
        <a:p>
          <a:endParaRPr lang="ru-RU" b="1"/>
        </a:p>
      </dgm:t>
    </dgm:pt>
    <dgm:pt modelId="{8380A261-4409-4C6B-8A07-0D64C5422F6D}">
      <dgm:prSet phldrT="[Текст]" custT="1"/>
      <dgm:spPr>
        <a:solidFill>
          <a:schemeClr val="accent2">
            <a:lumMod val="75000"/>
            <a:alpha val="50000"/>
          </a:schemeClr>
        </a:solidFill>
      </dgm:spPr>
      <dgm:t>
        <a:bodyPr/>
        <a:lstStyle/>
        <a:p>
          <a:r>
            <a:rPr lang="ru-RU" sz="1200" b="1" dirty="0" smtClean="0"/>
            <a:t>Уровень </a:t>
          </a:r>
          <a:r>
            <a:rPr lang="ru-RU" sz="1200" b="1" dirty="0"/>
            <a:t>организации</a:t>
          </a:r>
        </a:p>
      </dgm:t>
    </dgm:pt>
    <dgm:pt modelId="{48549D1C-43AC-47BA-B869-251333E1E3E6}" type="parTrans" cxnId="{E7AC5795-AE57-4629-9DCD-7B603559995E}">
      <dgm:prSet/>
      <dgm:spPr/>
      <dgm:t>
        <a:bodyPr/>
        <a:lstStyle/>
        <a:p>
          <a:endParaRPr lang="ru-RU" b="1"/>
        </a:p>
      </dgm:t>
    </dgm:pt>
    <dgm:pt modelId="{FDF2E5F5-8F13-4FFA-81A9-3BFDEEE2F092}" type="sibTrans" cxnId="{E7AC5795-AE57-4629-9DCD-7B603559995E}">
      <dgm:prSet/>
      <dgm:spPr/>
      <dgm:t>
        <a:bodyPr/>
        <a:lstStyle/>
        <a:p>
          <a:endParaRPr lang="ru-RU" b="1"/>
        </a:p>
      </dgm:t>
    </dgm:pt>
    <dgm:pt modelId="{8C222443-D6D5-437E-8A06-7845FF64044F}" type="pres">
      <dgm:prSet presAssocID="{C055D918-0D48-44D3-9287-CAE1B93EB64A}" presName="Name0" presStyleCnt="0">
        <dgm:presLayoutVars>
          <dgm:dir/>
          <dgm:animLvl val="lvl"/>
          <dgm:resizeHandles val="exact"/>
        </dgm:presLayoutVars>
      </dgm:prSet>
      <dgm:spPr/>
    </dgm:pt>
    <dgm:pt modelId="{8E592AC7-B094-488F-86DE-8B46AA43A5F7}" type="pres">
      <dgm:prSet presAssocID="{F014B99B-BC0F-4D51-AA35-03139CBC5BDF}" presName="Name8" presStyleCnt="0"/>
      <dgm:spPr/>
    </dgm:pt>
    <dgm:pt modelId="{47753778-DDCD-4F66-8671-0963E55AC1AB}" type="pres">
      <dgm:prSet presAssocID="{F014B99B-BC0F-4D51-AA35-03139CBC5BD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BBE6D-1C8E-4142-827F-B1B32D20364B}" type="pres">
      <dgm:prSet presAssocID="{F014B99B-BC0F-4D51-AA35-03139CBC5BD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09C55-E487-4600-AFD0-8994D3888F22}" type="pres">
      <dgm:prSet presAssocID="{CBB2EDB4-08BF-49DB-9282-C363CE23E3D0}" presName="Name8" presStyleCnt="0"/>
      <dgm:spPr/>
    </dgm:pt>
    <dgm:pt modelId="{7099C5AD-A666-455F-9144-31509FAE35FB}" type="pres">
      <dgm:prSet presAssocID="{CBB2EDB4-08BF-49DB-9282-C363CE23E3D0}" presName="level" presStyleLbl="node1" presStyleIdx="1" presStyleCnt="3" custLinFactNeighborX="-179" custLinFactNeighborY="9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4A9E2-4365-4891-A563-4210D9FE6047}" type="pres">
      <dgm:prSet presAssocID="{CBB2EDB4-08BF-49DB-9282-C363CE23E3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6420A-6794-4210-A8DC-A681DFE94B26}" type="pres">
      <dgm:prSet presAssocID="{8380A261-4409-4C6B-8A07-0D64C5422F6D}" presName="Name8" presStyleCnt="0"/>
      <dgm:spPr/>
    </dgm:pt>
    <dgm:pt modelId="{3405B94A-B110-4EB0-B99D-680A85764021}" type="pres">
      <dgm:prSet presAssocID="{8380A261-4409-4C6B-8A07-0D64C5422F6D}" presName="level" presStyleLbl="node1" presStyleIdx="2" presStyleCnt="3" custLinFactNeighborX="1273" custLinFactNeighborY="-9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89FCB-B92C-4A52-BB06-4A95FA62001B}" type="pres">
      <dgm:prSet presAssocID="{8380A261-4409-4C6B-8A07-0D64C5422F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0D34A4-30E6-4482-BCCA-0B8223AAF529}" type="presOf" srcId="{C055D918-0D48-44D3-9287-CAE1B93EB64A}" destId="{8C222443-D6D5-437E-8A06-7845FF64044F}" srcOrd="0" destOrd="0" presId="urn:microsoft.com/office/officeart/2005/8/layout/pyramid1"/>
    <dgm:cxn modelId="{AE28E987-068C-4050-9EA0-6987A9368CE5}" srcId="{C055D918-0D48-44D3-9287-CAE1B93EB64A}" destId="{CBB2EDB4-08BF-49DB-9282-C363CE23E3D0}" srcOrd="1" destOrd="0" parTransId="{061A8EDF-95EB-4ED1-B54D-E85549B7DDD2}" sibTransId="{8A73D853-84E8-4FCE-B4F9-A28E61B55BFC}"/>
    <dgm:cxn modelId="{E7AC5795-AE57-4629-9DCD-7B603559995E}" srcId="{C055D918-0D48-44D3-9287-CAE1B93EB64A}" destId="{8380A261-4409-4C6B-8A07-0D64C5422F6D}" srcOrd="2" destOrd="0" parTransId="{48549D1C-43AC-47BA-B869-251333E1E3E6}" sibTransId="{FDF2E5F5-8F13-4FFA-81A9-3BFDEEE2F092}"/>
    <dgm:cxn modelId="{2A1FE574-3DF8-4232-9C96-9558BD5F3756}" type="presOf" srcId="{8380A261-4409-4C6B-8A07-0D64C5422F6D}" destId="{EB789FCB-B92C-4A52-BB06-4A95FA62001B}" srcOrd="1" destOrd="0" presId="urn:microsoft.com/office/officeart/2005/8/layout/pyramid1"/>
    <dgm:cxn modelId="{DF277F6E-5463-4336-ABDE-6CE9BBB5760E}" srcId="{C055D918-0D48-44D3-9287-CAE1B93EB64A}" destId="{F014B99B-BC0F-4D51-AA35-03139CBC5BDF}" srcOrd="0" destOrd="0" parTransId="{547044BC-B29A-41C2-9396-2C63C92CED4B}" sibTransId="{310293B5-AF1E-4EB5-9AC5-576D9AB28450}"/>
    <dgm:cxn modelId="{433927D7-22B9-4D49-87A2-4D97E4751CA8}" type="presOf" srcId="{8380A261-4409-4C6B-8A07-0D64C5422F6D}" destId="{3405B94A-B110-4EB0-B99D-680A85764021}" srcOrd="0" destOrd="0" presId="urn:microsoft.com/office/officeart/2005/8/layout/pyramid1"/>
    <dgm:cxn modelId="{B8381965-4ED1-469B-82B6-23BE8093F9A5}" type="presOf" srcId="{F014B99B-BC0F-4D51-AA35-03139CBC5BDF}" destId="{158BBE6D-1C8E-4142-827F-B1B32D20364B}" srcOrd="1" destOrd="0" presId="urn:microsoft.com/office/officeart/2005/8/layout/pyramid1"/>
    <dgm:cxn modelId="{C7450102-D297-48A4-B29F-A5E534D0C5CD}" type="presOf" srcId="{CBB2EDB4-08BF-49DB-9282-C363CE23E3D0}" destId="{7099C5AD-A666-455F-9144-31509FAE35FB}" srcOrd="0" destOrd="0" presId="urn:microsoft.com/office/officeart/2005/8/layout/pyramid1"/>
    <dgm:cxn modelId="{73AE8FD1-FB1B-4AB0-B3E6-20506A08AF02}" type="presOf" srcId="{CBB2EDB4-08BF-49DB-9282-C363CE23E3D0}" destId="{8064A9E2-4365-4891-A563-4210D9FE6047}" srcOrd="1" destOrd="0" presId="urn:microsoft.com/office/officeart/2005/8/layout/pyramid1"/>
    <dgm:cxn modelId="{5EF0A6A0-392B-41E3-8EBF-68B8E6A1D7A9}" type="presOf" srcId="{F014B99B-BC0F-4D51-AA35-03139CBC5BDF}" destId="{47753778-DDCD-4F66-8671-0963E55AC1AB}" srcOrd="0" destOrd="0" presId="urn:microsoft.com/office/officeart/2005/8/layout/pyramid1"/>
    <dgm:cxn modelId="{CD96DD07-984D-41C0-A73B-29EE43411317}" type="presParOf" srcId="{8C222443-D6D5-437E-8A06-7845FF64044F}" destId="{8E592AC7-B094-488F-86DE-8B46AA43A5F7}" srcOrd="0" destOrd="0" presId="urn:microsoft.com/office/officeart/2005/8/layout/pyramid1"/>
    <dgm:cxn modelId="{61751F51-3710-4602-93BF-719BEFA6F1A2}" type="presParOf" srcId="{8E592AC7-B094-488F-86DE-8B46AA43A5F7}" destId="{47753778-DDCD-4F66-8671-0963E55AC1AB}" srcOrd="0" destOrd="0" presId="urn:microsoft.com/office/officeart/2005/8/layout/pyramid1"/>
    <dgm:cxn modelId="{6A4D223A-63AA-4053-BF81-7B50079B163C}" type="presParOf" srcId="{8E592AC7-B094-488F-86DE-8B46AA43A5F7}" destId="{158BBE6D-1C8E-4142-827F-B1B32D20364B}" srcOrd="1" destOrd="0" presId="urn:microsoft.com/office/officeart/2005/8/layout/pyramid1"/>
    <dgm:cxn modelId="{467B4A3F-6D98-40E5-842E-AD7CDEDF674C}" type="presParOf" srcId="{8C222443-D6D5-437E-8A06-7845FF64044F}" destId="{08609C55-E487-4600-AFD0-8994D3888F22}" srcOrd="1" destOrd="0" presId="urn:microsoft.com/office/officeart/2005/8/layout/pyramid1"/>
    <dgm:cxn modelId="{D684AE91-C526-4804-B2F7-12F7A2E29D81}" type="presParOf" srcId="{08609C55-E487-4600-AFD0-8994D3888F22}" destId="{7099C5AD-A666-455F-9144-31509FAE35FB}" srcOrd="0" destOrd="0" presId="urn:microsoft.com/office/officeart/2005/8/layout/pyramid1"/>
    <dgm:cxn modelId="{27781982-7D6A-42B2-9FF4-EBD955A2F8AE}" type="presParOf" srcId="{08609C55-E487-4600-AFD0-8994D3888F22}" destId="{8064A9E2-4365-4891-A563-4210D9FE6047}" srcOrd="1" destOrd="0" presId="urn:microsoft.com/office/officeart/2005/8/layout/pyramid1"/>
    <dgm:cxn modelId="{F39A0400-9696-4AC1-AC03-309243E3E4FF}" type="presParOf" srcId="{8C222443-D6D5-437E-8A06-7845FF64044F}" destId="{4E66420A-6794-4210-A8DC-A681DFE94B26}" srcOrd="2" destOrd="0" presId="urn:microsoft.com/office/officeart/2005/8/layout/pyramid1"/>
    <dgm:cxn modelId="{9BE251A6-ACBA-4E89-9F12-11ABBA2610E6}" type="presParOf" srcId="{4E66420A-6794-4210-A8DC-A681DFE94B26}" destId="{3405B94A-B110-4EB0-B99D-680A85764021}" srcOrd="0" destOrd="0" presId="urn:microsoft.com/office/officeart/2005/8/layout/pyramid1"/>
    <dgm:cxn modelId="{59D9B6A9-A6B4-4421-9E90-3214274AED64}" type="presParOf" srcId="{4E66420A-6794-4210-A8DC-A681DFE94B26}" destId="{EB789FCB-B92C-4A52-BB06-4A95FA62001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753778-DDCD-4F66-8671-0963E55AC1AB}">
      <dsp:nvSpPr>
        <dsp:cNvPr id="0" name=""/>
        <dsp:cNvSpPr/>
      </dsp:nvSpPr>
      <dsp:spPr>
        <a:xfrm>
          <a:off x="1870803" y="0"/>
          <a:ext cx="1870804" cy="1415050"/>
        </a:xfrm>
        <a:prstGeom prst="trapezoid">
          <a:avLst>
            <a:gd name="adj" fmla="val 66104"/>
          </a:avLst>
        </a:prstGeom>
        <a:solidFill>
          <a:schemeClr val="bg2">
            <a:lumMod val="9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Федеральный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уровень</a:t>
          </a:r>
          <a:endParaRPr lang="ru-RU" sz="1200" b="1" kern="1200" dirty="0"/>
        </a:p>
      </dsp:txBody>
      <dsp:txXfrm>
        <a:off x="1870803" y="0"/>
        <a:ext cx="1870804" cy="1415050"/>
      </dsp:txXfrm>
    </dsp:sp>
    <dsp:sp modelId="{7099C5AD-A666-455F-9144-31509FAE35FB}">
      <dsp:nvSpPr>
        <dsp:cNvPr id="0" name=""/>
        <dsp:cNvSpPr/>
      </dsp:nvSpPr>
      <dsp:spPr>
        <a:xfrm>
          <a:off x="928704" y="1428762"/>
          <a:ext cx="3741608" cy="1415050"/>
        </a:xfrm>
        <a:prstGeom prst="trapezoid">
          <a:avLst>
            <a:gd name="adj" fmla="val 66104"/>
          </a:avLst>
        </a:prstGeom>
        <a:solidFill>
          <a:srgbClr val="FFC000">
            <a:alpha val="70000"/>
          </a:srgb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Региональный уровень</a:t>
          </a:r>
        </a:p>
      </dsp:txBody>
      <dsp:txXfrm>
        <a:off x="1583485" y="1428762"/>
        <a:ext cx="2432045" cy="1415050"/>
      </dsp:txXfrm>
    </dsp:sp>
    <dsp:sp modelId="{3405B94A-B110-4EB0-B99D-680A85764021}">
      <dsp:nvSpPr>
        <dsp:cNvPr id="0" name=""/>
        <dsp:cNvSpPr/>
      </dsp:nvSpPr>
      <dsp:spPr>
        <a:xfrm>
          <a:off x="0" y="2816388"/>
          <a:ext cx="5612412" cy="1415050"/>
        </a:xfrm>
        <a:prstGeom prst="trapezoid">
          <a:avLst>
            <a:gd name="adj" fmla="val 66104"/>
          </a:avLst>
        </a:prstGeom>
        <a:solidFill>
          <a:schemeClr val="accent2">
            <a:lumMod val="75000"/>
            <a:alpha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Уровень </a:t>
          </a:r>
          <a:r>
            <a:rPr lang="ru-RU" sz="1200" b="1" kern="1200" dirty="0"/>
            <a:t>организации</a:t>
          </a:r>
        </a:p>
      </dsp:txBody>
      <dsp:txXfrm>
        <a:off x="982172" y="2816388"/>
        <a:ext cx="3648067" cy="1415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D6908-C360-40A1-9D66-5D7A1D67C93E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23CD6-C5FD-4595-BCEB-8806B739A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23CD6-C5FD-4595-BCEB-8806B739A0B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Презентация бережливого проекта </a:t>
            </a:r>
            <a:endParaRPr lang="ru-RU" sz="2800" dirty="0" smtClean="0"/>
          </a:p>
          <a:p>
            <a:pPr algn="ctr"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«Оптимизация процесса по подготовке и проведению родительского собрания в группе»</a:t>
            </a:r>
          </a:p>
          <a:p>
            <a:pPr>
              <a:buNone/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заведующий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Осадчева Ирина Станиславовна</a:t>
            </a:r>
          </a:p>
          <a:p>
            <a:pPr>
              <a:buNone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с.Пушкарное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2019 год</a:t>
            </a: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2200" dirty="0" smtClean="0">
                <a:solidFill>
                  <a:srgbClr val="898989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Управление образования администрации Белгородского района </a:t>
            </a:r>
            <a:br>
              <a:rPr lang="ru-RU" altLang="ru-RU" sz="2200" dirty="0" smtClean="0">
                <a:solidFill>
                  <a:srgbClr val="898989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МДОУ «Детский сад №17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с.Пушкарное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Белгородского района Белгородской области»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2412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none" dirty="0">
                          <a:latin typeface="Times New Roman" pitchFamily="18" charset="0"/>
                          <a:cs typeface="Times New Roman" pitchFamily="18" charset="0"/>
                        </a:rPr>
                        <a:t>Общие данные: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latin typeface="Times New Roman" pitchFamily="18" charset="0"/>
                          <a:cs typeface="Times New Roman" pitchFamily="18" charset="0"/>
                        </a:rPr>
                        <a:t>Заказчик: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Осадчева И.С., заведующий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проекта: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Орлова Е.В., старший воспитатель;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Команда проекта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: Рыжкова Д.А., воспитатель; Осадчева К.П., воспитатель; Чеботарева А.М., воспитатель; Перелыгина А.О., учитель – логопед.</a:t>
                      </a:r>
                      <a:endParaRPr lang="ru-RU" sz="11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Начало </a:t>
                      </a:r>
                      <a:r>
                        <a:rPr lang="ru-RU" sz="1100" u="sng" dirty="0">
                          <a:latin typeface="Times New Roman" pitchFamily="18" charset="0"/>
                          <a:cs typeface="Times New Roman" pitchFamily="18" charset="0"/>
                        </a:rPr>
                        <a:t>процесса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повестки дня и формы проведения родительского 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собрания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sng" dirty="0">
                          <a:latin typeface="Times New Roman" pitchFamily="18" charset="0"/>
                          <a:cs typeface="Times New Roman" pitchFamily="18" charset="0"/>
                        </a:rPr>
                        <a:t>Окончание процесса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Составление протокола родительского собрания, явочного листа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Обоснование: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Повторяющийся процесс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Длительный по времени процесс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Трудоемкий процесс для педагога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Недостаточная 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компетентность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педагогов.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none" dirty="0">
                          <a:latin typeface="Times New Roman" pitchFamily="18" charset="0"/>
                          <a:cs typeface="Times New Roman" pitchFamily="18" charset="0"/>
                        </a:rPr>
                        <a:t>Цели: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Эффекты</a:t>
                      </a:r>
                      <a:r>
                        <a:rPr 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 Сокращение 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времени подготовки педагогов к родительскому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собранию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Созданный алгоритм работы по подготовке и проведению родительского собрания в группе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Сроки реализации мероприятий проекта: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1. 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Старт проекта 01.08.2019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Анализ текущей ситуации (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01.08.2019–16.08.2019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- разработка текущей карты процесса  - 01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.08.2019 – 05.08.2019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- поиск и выявление проблем - 06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.08.201</a:t>
                      </a:r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г. – 08.08.201</a:t>
                      </a:r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г.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- разработка целевой карты процесса - 09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.08.201</a:t>
                      </a:r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г. –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13.08.201</a:t>
                      </a:r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г.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-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разработка «дорожной карты» реализации проекта -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.08.201</a:t>
                      </a:r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г. -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16.08.201</a:t>
                      </a:r>
                      <a:r>
                        <a:rPr kumimoji="0" lang="en-US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г.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мероприятия «дорожной карты»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- 02</a:t>
                      </a: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.09.201</a:t>
                      </a:r>
                      <a:r>
                        <a:rPr kumimoji="0" lang="en-US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г. – 30.10.2019 г.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5.Завершение 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проекта –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31.10.2019 г.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Карточка проекта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«Оптимизация процесса  по подготовке и проведению родительского собрания в группе»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Подготовлено                                                                                                                                                                                    Утверждено                                                                                                                                                                                         </a:t>
            </a:r>
            <a:br>
              <a:rPr lang="ru-RU" sz="9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____________     Е.В.Орлова                                                                                                                                                                ____________ И.С.Осадчева</a:t>
            </a:r>
            <a:br>
              <a:rPr lang="ru-RU" sz="9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«13»  августа </a:t>
            </a:r>
            <a:r>
              <a:rPr lang="ru-RU" sz="9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                                                                                                                                                                                </a:t>
            </a:r>
            <a:r>
              <a:rPr lang="ru-RU" sz="9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«13» августа </a:t>
            </a:r>
            <a:r>
              <a:rPr lang="ru-RU" sz="9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endParaRPr lang="ru-RU" sz="900" b="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3571876"/>
          <a:ext cx="3500462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785818"/>
                <a:gridCol w="8572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цели, ед. </a:t>
                      </a:r>
                      <a:r>
                        <a:rPr lang="ru-RU" sz="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Текущий показатель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Целевой показатель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1.Сокращение времени протекания подготовки педагогов к родительскому собранию, мин. 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630 - 780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395 - 510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Карта текущего состояния процесса </a:t>
            </a:r>
            <a:r>
              <a:rPr lang="ru-RU" b="1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Оптимизация процесса по подготовке и проведению родительского собрания в группе</a:t>
            </a:r>
            <a:r>
              <a:rPr lang="ru-RU" b="1" dirty="0" smtClean="0">
                <a:ea typeface="Calibri" pitchFamily="34" charset="0"/>
                <a:cs typeface="Times New Roman" pitchFamily="18" charset="0"/>
              </a:rPr>
              <a:t>»</a:t>
            </a:r>
            <a:endParaRPr lang="ru-RU" sz="2800" dirty="0" smtClean="0"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42910" y="1285860"/>
          <a:ext cx="1428760" cy="1219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</a:tblGrid>
              <a:tr h="305533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Воспитатель</a:t>
                      </a:r>
                      <a:endParaRPr lang="ru-RU" sz="800" dirty="0"/>
                    </a:p>
                  </a:txBody>
                  <a:tcPr/>
                </a:tc>
              </a:tr>
              <a:tr h="3556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Определение повестки дня и формы проведения собрания в соответствии с годовым планом</a:t>
                      </a:r>
                    </a:p>
                  </a:txBody>
                  <a:tcPr/>
                </a:tc>
              </a:tr>
              <a:tr h="2675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</a:rPr>
                        <a:t>30-45 мин.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28860" y="1357298"/>
          <a:ext cx="1500198" cy="1168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</a:tblGrid>
              <a:tr h="254169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Воспитатель</a:t>
                      </a:r>
                      <a:endParaRPr lang="ru-RU" sz="800" dirty="0"/>
                    </a:p>
                  </a:txBody>
                  <a:tcPr/>
                </a:tc>
              </a:tr>
              <a:tr h="391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Согласование даты, повестки дня и формы проведения родительского собрания со старшим воспитателем</a:t>
                      </a:r>
                      <a:endParaRPr lang="ru-RU" sz="800" dirty="0" smtClean="0">
                        <a:latin typeface="Arial" pitchFamily="34" charset="0"/>
                      </a:endParaRPr>
                    </a:p>
                  </a:txBody>
                  <a:tcPr/>
                </a:tc>
              </a:tr>
              <a:tr h="2541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25-35</a:t>
                      </a:r>
                      <a:r>
                        <a:rPr kumimoji="0" lang="ru-RU" sz="8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мин.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429124" y="1357298"/>
          <a:ext cx="1571636" cy="1120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</a:tblGrid>
              <a:tr h="328377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Воспитатель</a:t>
                      </a:r>
                      <a:endParaRPr lang="ru-RU" sz="800" dirty="0"/>
                    </a:p>
                  </a:txBody>
                  <a:tcPr/>
                </a:tc>
              </a:tr>
              <a:tr h="3010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Информирование родителей о дате и месте проведения родительского собрания</a:t>
                      </a:r>
                    </a:p>
                  </a:txBody>
                  <a:tcPr/>
                </a:tc>
              </a:tr>
              <a:tr h="2993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</a:rPr>
                        <a:t>35-45 мин.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429388" y="1357298"/>
          <a:ext cx="1643074" cy="1240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3256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Воспитатель</a:t>
                      </a:r>
                    </a:p>
                  </a:txBody>
                  <a:tcPr/>
                </a:tc>
              </a:tr>
              <a:tr h="5155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Подготовка  материалов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анкетирования, 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презентаций, выставок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0" i="0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230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370-450 мин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000232" y="2928934"/>
          <a:ext cx="142876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Воспитатель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Подготовка помещения, оборудования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50-65</a:t>
                      </a:r>
                      <a:r>
                        <a:rPr kumimoji="0" lang="ru-RU" sz="8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</a:t>
                      </a:r>
                      <a:r>
                        <a:rPr kumimoji="0" lang="ru-RU" sz="8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endParaRPr lang="ru-RU" sz="8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857620" y="2928934"/>
          <a:ext cx="1428760" cy="1075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</a:tblGrid>
              <a:tr h="331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Воспитатель</a:t>
                      </a:r>
                    </a:p>
                  </a:txBody>
                  <a:tcPr/>
                </a:tc>
              </a:tr>
              <a:tr h="4086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Проведение родительского собрания</a:t>
                      </a:r>
                    </a:p>
                  </a:txBody>
                  <a:tcPr/>
                </a:tc>
              </a:tr>
              <a:tr h="3314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</a:rPr>
                        <a:t>90-100 мин.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715008" y="2928934"/>
          <a:ext cx="1571636" cy="1267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</a:tblGrid>
              <a:tr h="3535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Воспитатель</a:t>
                      </a:r>
                    </a:p>
                  </a:txBody>
                  <a:tcPr/>
                </a:tc>
              </a:tr>
              <a:tr h="435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Составление протокола родительского собрания, явочного листа</a:t>
                      </a:r>
                    </a:p>
                  </a:txBody>
                  <a:tcPr/>
                </a:tc>
              </a:tr>
              <a:tr h="3535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</a:rPr>
                        <a:t>30-40 мин.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357290" y="4500570"/>
          <a:ext cx="6096000" cy="1092714"/>
        </p:xfrm>
        <a:graphic>
          <a:graphicData uri="http://schemas.openxmlformats.org/drawingml/2006/table">
            <a:tbl>
              <a:tblPr/>
              <a:tblGrid>
                <a:gridCol w="492376"/>
                <a:gridCol w="436318"/>
                <a:gridCol w="5167306"/>
              </a:tblGrid>
              <a:tr h="158751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 не владеет достаточной компетенцией о формах проведения родительского собрания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Старший воспитатель возвращает материал на доработку</a:t>
                      </a: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altLang="ru-RU" sz="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все родители ознакомились с объявлением о дате проведения собрания</a:t>
                      </a: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Подобранный материал не  соответствует требованиям 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33425" algn="l"/>
                        </a:tabLst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 не умеет пользоваться </a:t>
                      </a:r>
                      <a:r>
                        <a:rPr lang="ru-RU" sz="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мультимедийным</a:t>
                      </a: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оборудованием</a:t>
                      </a: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33425" algn="l"/>
                        </a:tabLst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</a:t>
                      </a: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оформлен </a:t>
                      </a: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явочный лист</a:t>
                      </a: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800" dirty="0" smtClean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33425" algn="l"/>
                        </a:tabLst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Протокол</a:t>
                      </a:r>
                      <a:r>
                        <a:rPr lang="ru-RU" sz="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не отвечает стандартам делопроизводства</a:t>
                      </a:r>
                      <a:endParaRPr lang="ru-RU" sz="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Пятно 1 14"/>
          <p:cNvSpPr/>
          <p:nvPr/>
        </p:nvSpPr>
        <p:spPr>
          <a:xfrm>
            <a:off x="1857356" y="1142984"/>
            <a:ext cx="428628" cy="357190"/>
          </a:xfrm>
          <a:prstGeom prst="irregularSeal1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3786182" y="1071546"/>
            <a:ext cx="428628" cy="357190"/>
          </a:xfrm>
          <a:prstGeom prst="irregularSeal1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2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7" name="Пятно 1 16"/>
          <p:cNvSpPr/>
          <p:nvPr/>
        </p:nvSpPr>
        <p:spPr>
          <a:xfrm>
            <a:off x="5929322" y="1071546"/>
            <a:ext cx="428628" cy="357190"/>
          </a:xfrm>
          <a:prstGeom prst="irregularSeal1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3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9" name="Пятно 1 18"/>
          <p:cNvSpPr/>
          <p:nvPr/>
        </p:nvSpPr>
        <p:spPr>
          <a:xfrm>
            <a:off x="7929586" y="1000108"/>
            <a:ext cx="428628" cy="357190"/>
          </a:xfrm>
          <a:prstGeom prst="irregularSeal1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4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0" name="Пятно 1 19"/>
          <p:cNvSpPr/>
          <p:nvPr/>
        </p:nvSpPr>
        <p:spPr>
          <a:xfrm>
            <a:off x="3214678" y="2786058"/>
            <a:ext cx="428628" cy="357190"/>
          </a:xfrm>
          <a:prstGeom prst="irregularSeal1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5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1" name="Пятно 1 20"/>
          <p:cNvSpPr/>
          <p:nvPr/>
        </p:nvSpPr>
        <p:spPr>
          <a:xfrm>
            <a:off x="5072066" y="2857496"/>
            <a:ext cx="428628" cy="357190"/>
          </a:xfrm>
          <a:prstGeom prst="irregularSeal1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6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2" name="Пятно 1 21"/>
          <p:cNvSpPr/>
          <p:nvPr/>
        </p:nvSpPr>
        <p:spPr>
          <a:xfrm>
            <a:off x="7215206" y="2857496"/>
            <a:ext cx="428628" cy="357190"/>
          </a:xfrm>
          <a:prstGeom prst="irregularSeal1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7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3" name="Пятно 1 22"/>
          <p:cNvSpPr/>
          <p:nvPr/>
        </p:nvSpPr>
        <p:spPr>
          <a:xfrm>
            <a:off x="8001024" y="1571612"/>
            <a:ext cx="428628" cy="357190"/>
          </a:xfrm>
          <a:prstGeom prst="irregularSeal1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2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6" name="Пятно 1 25"/>
          <p:cNvSpPr/>
          <p:nvPr/>
        </p:nvSpPr>
        <p:spPr>
          <a:xfrm>
            <a:off x="1428728" y="4714884"/>
            <a:ext cx="357190" cy="357190"/>
          </a:xfrm>
          <a:prstGeom prst="irregularSeal1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2071670" y="1643050"/>
            <a:ext cx="21431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4071934" y="1643050"/>
            <a:ext cx="21431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6143636" y="1643050"/>
            <a:ext cx="21431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flipV="1">
            <a:off x="3500430" y="3286124"/>
            <a:ext cx="285752" cy="16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5357818" y="3357562"/>
            <a:ext cx="21431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Выгнутая влево стрелка 31"/>
          <p:cNvSpPr/>
          <p:nvPr/>
        </p:nvSpPr>
        <p:spPr>
          <a:xfrm>
            <a:off x="1500166" y="2643182"/>
            <a:ext cx="285752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Выгнутая вправо стрелка 33"/>
          <p:cNvSpPr/>
          <p:nvPr/>
        </p:nvSpPr>
        <p:spPr>
          <a:xfrm>
            <a:off x="8358214" y="2285992"/>
            <a:ext cx="285752" cy="5000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57158" y="1071546"/>
            <a:ext cx="214282" cy="1224136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ВХОД</a:t>
            </a:r>
            <a:endParaRPr lang="ru-RU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572396" y="3000372"/>
            <a:ext cx="288032" cy="1512168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ВЫХОД</a:t>
            </a:r>
            <a:endParaRPr lang="ru-RU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85786" y="928670"/>
            <a:ext cx="539750" cy="288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714612" y="1000108"/>
            <a:ext cx="539750" cy="288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2</a:t>
            </a:r>
            <a:endParaRPr lang="ru-RU" sz="9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572000" y="1000108"/>
            <a:ext cx="539750" cy="288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3</a:t>
            </a:r>
            <a:endParaRPr lang="ru-RU" sz="9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357950" y="1071546"/>
            <a:ext cx="539750" cy="288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4</a:t>
            </a:r>
            <a:endParaRPr lang="ru-RU" sz="9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000232" y="2571744"/>
            <a:ext cx="539750" cy="288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5</a:t>
            </a:r>
            <a:endParaRPr lang="ru-RU" sz="9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3857620" y="2571744"/>
            <a:ext cx="539750" cy="288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6</a:t>
            </a:r>
            <a:endParaRPr lang="ru-RU" sz="9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786446" y="2571744"/>
            <a:ext cx="539750" cy="288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7</a:t>
            </a:r>
            <a:endParaRPr lang="ru-RU" sz="9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357422" y="4143380"/>
            <a:ext cx="47863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ВПП (время протекания процесса)  – 630 мин. - 780 мин.</a:t>
            </a:r>
            <a:endParaRPr lang="ru-RU" altLang="ru-RU" sz="1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85728"/>
            <a:ext cx="68580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Введение в предметную область</a:t>
            </a:r>
            <a:br>
              <a:rPr lang="ru-RU" alt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(описание ситуации «как есть»)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Пирамида проблем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785786" y="1071546"/>
          <a:ext cx="5612412" cy="4245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ятно 1 5"/>
          <p:cNvSpPr/>
          <p:nvPr/>
        </p:nvSpPr>
        <p:spPr>
          <a:xfrm>
            <a:off x="2143108" y="4000504"/>
            <a:ext cx="357190" cy="357190"/>
          </a:xfrm>
          <a:prstGeom prst="irregularSeal1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2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Пятно 1 6"/>
          <p:cNvSpPr/>
          <p:nvPr/>
        </p:nvSpPr>
        <p:spPr>
          <a:xfrm>
            <a:off x="2500298" y="4714884"/>
            <a:ext cx="357190" cy="357190"/>
          </a:xfrm>
          <a:prstGeom prst="irregularSeal1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3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Пятно 1 7"/>
          <p:cNvSpPr/>
          <p:nvPr/>
        </p:nvSpPr>
        <p:spPr>
          <a:xfrm>
            <a:off x="3071802" y="4000504"/>
            <a:ext cx="357190" cy="428628"/>
          </a:xfrm>
          <a:prstGeom prst="irregularSeal1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4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Пятно 1 8"/>
          <p:cNvSpPr/>
          <p:nvPr/>
        </p:nvSpPr>
        <p:spPr>
          <a:xfrm>
            <a:off x="1571604" y="4572008"/>
            <a:ext cx="357190" cy="357190"/>
          </a:xfrm>
          <a:prstGeom prst="irregularSeal1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4357686" y="4071942"/>
            <a:ext cx="428628" cy="357190"/>
          </a:xfrm>
          <a:prstGeom prst="irregularSeal1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6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" name="Пятно 1 10"/>
          <p:cNvSpPr/>
          <p:nvPr/>
        </p:nvSpPr>
        <p:spPr>
          <a:xfrm>
            <a:off x="5143504" y="4643446"/>
            <a:ext cx="428628" cy="428628"/>
          </a:xfrm>
          <a:prstGeom prst="irregularSeal1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7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3643306" y="4643446"/>
            <a:ext cx="357190" cy="428628"/>
          </a:xfrm>
          <a:prstGeom prst="irregularSeal1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5</a:t>
            </a:r>
            <a:endParaRPr lang="ru-RU" sz="1200" dirty="0">
              <a:solidFill>
                <a:schemeClr val="tx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215074" y="3214686"/>
          <a:ext cx="2666976" cy="2139637"/>
        </p:xfrm>
        <a:graphic>
          <a:graphicData uri="http://schemas.openxmlformats.org/drawingml/2006/table">
            <a:tbl>
              <a:tblPr/>
              <a:tblGrid>
                <a:gridCol w="214314"/>
                <a:gridCol w="2452662"/>
              </a:tblGrid>
              <a:tr h="259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  не владеет достаточной компетенцией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формах проведения родительского собрания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Старший воспитатель возвращает материал на доработку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altLang="ru-RU" sz="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все родители ознакомились с объявлением о дате проведения собрания</a:t>
                      </a: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Подобранный материал не  соответствует</a:t>
                      </a:r>
                      <a:r>
                        <a:rPr lang="ru-RU" sz="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требованиям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33425" algn="l"/>
                        </a:tabLst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 не умеет пользоваться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33425" algn="l"/>
                        </a:tabLst>
                        <a:defRPr/>
                      </a:pPr>
                      <a:r>
                        <a:rPr lang="ru-RU" sz="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мультимедийным</a:t>
                      </a: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оборудованием</a:t>
                      </a: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33425" algn="l"/>
                        </a:tabLst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</a:t>
                      </a: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оформлен </a:t>
                      </a: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явочный лист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33425" algn="l"/>
                        </a:tabLst>
                        <a:defRPr/>
                      </a:pPr>
                      <a:endParaRPr lang="ru-RU" sz="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800" dirty="0" smtClean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33425" algn="l"/>
                        </a:tabLst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Протокол</a:t>
                      </a:r>
                      <a:r>
                        <a:rPr lang="ru-RU" sz="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не отвечает стандартам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33425" algn="l"/>
                        </a:tabLst>
                        <a:defRPr/>
                      </a:pPr>
                      <a:r>
                        <a:rPr lang="ru-RU" sz="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делопроизводства</a:t>
                      </a:r>
                      <a:endParaRPr lang="ru-RU" sz="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7" marR="25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4429124" y="1785926"/>
            <a:ext cx="1785950" cy="4286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Не выявлены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500562" y="2571744"/>
            <a:ext cx="1714512" cy="357189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Не выявлены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24" y="1714488"/>
          <a:ext cx="7715304" cy="481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402"/>
                <a:gridCol w="2931498"/>
                <a:gridCol w="3311361"/>
                <a:gridCol w="83204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№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baseline="0" dirty="0" err="1" smtClean="0"/>
                        <a:t>п</a:t>
                      </a:r>
                      <a:r>
                        <a:rPr lang="ru-RU" sz="1100" dirty="0" smtClean="0"/>
                        <a:t>/</a:t>
                      </a:r>
                      <a:r>
                        <a:rPr lang="ru-RU" sz="1100" dirty="0" err="1" smtClean="0"/>
                        <a:t>п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Проблема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решение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экономия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  не владеет достаточной компетенцией 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формах проведения родительского собрания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Разработка структуры родительского собрания (разные формы проведения), Проведение с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еминара «Современные формы проведения родительского собрания»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10-15 мин.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Старший воспитатель возвращает материал на доработку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Проведение с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еминара «Современные формы проведения родительского собрания»,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Индивидуальная работа с воспитателем</a:t>
                      </a:r>
                      <a:endParaRPr lang="ru-RU" sz="11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10-15 мин.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все родители ознакомились с объявлением о дате проведения собрания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Дублирование объявления на электронную почту, или через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мессенджер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What’sApp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Viber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мин.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Подобранный материал не соответствует требованиям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Разработать шаблоны документов: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презентации, анкеты, памятки, буклеты согласно темам родительских собраний;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банка презентаций, фото и видеоматериалов, анкет</a:t>
                      </a:r>
                      <a:endParaRPr lang="ru-RU" sz="11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130-150 мин.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33425" algn="l"/>
                        </a:tabLst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 не умеет пользоваться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33425" algn="l"/>
                        </a:tabLst>
                        <a:defRPr/>
                      </a:pPr>
                      <a:r>
                        <a:rPr lang="ru-RU" sz="11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мультимедийным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оборудованием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Разработка алгоритма использования технических средств (подключения оборудования)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25-30 мин.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33425" algn="l"/>
                        </a:tabLst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оформлен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явочный лист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Разработать перечень и образцы стандартных документов для проведения родительских собраний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30 -40 мин.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33425" algn="l"/>
                        </a:tabLst>
                        <a:defRPr/>
                      </a:pPr>
                      <a:r>
                        <a:rPr lang="ru-RU" sz="110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Протокол</a:t>
                      </a:r>
                      <a:r>
                        <a:rPr lang="ru-RU" sz="1100" baseline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не отвечает стандартам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33425" algn="l"/>
                        </a:tabLst>
                        <a:defRPr/>
                      </a:pPr>
                      <a:r>
                        <a:rPr lang="ru-RU" sz="1100" baseline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делопроизводства</a:t>
                      </a:r>
                      <a:endParaRPr lang="ru-RU" sz="110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Стандартизация бланка протокола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 мин.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28662" y="285728"/>
            <a:ext cx="52149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Введение в предметную область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(описание ситуации «как есть»)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0760" y="928670"/>
            <a:ext cx="19950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проблем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Карта целевого состояния процесса </a:t>
            </a:r>
            <a:r>
              <a:rPr lang="ru-RU" b="1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Оптимизация процесса по подготовке и проведению родительского собрания в группе</a:t>
            </a:r>
            <a:r>
              <a:rPr lang="ru-RU" b="1" dirty="0" smtClean="0">
                <a:ea typeface="Calibri" pitchFamily="34" charset="0"/>
                <a:cs typeface="Times New Roman" pitchFamily="18" charset="0"/>
              </a:rPr>
              <a:t>»</a:t>
            </a:r>
            <a:endParaRPr lang="ru-RU" sz="2800" dirty="0" smtClean="0"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42910" y="1285860"/>
          <a:ext cx="1428760" cy="1219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</a:tblGrid>
              <a:tr h="305533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Воспитатель</a:t>
                      </a:r>
                      <a:endParaRPr lang="ru-RU" sz="800" dirty="0"/>
                    </a:p>
                  </a:txBody>
                  <a:tcPr/>
                </a:tc>
              </a:tr>
              <a:tr h="3556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Определение повестки дня и формы проведения собрания в соответствии с годовым планом</a:t>
                      </a:r>
                    </a:p>
                  </a:txBody>
                  <a:tcPr/>
                </a:tc>
              </a:tr>
              <a:tr h="2675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</a:rPr>
                        <a:t>20-30 мин.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28860" y="1357298"/>
          <a:ext cx="1500198" cy="1168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</a:tblGrid>
              <a:tr h="254169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Воспитатель</a:t>
                      </a:r>
                      <a:endParaRPr lang="ru-RU" sz="800" dirty="0"/>
                    </a:p>
                  </a:txBody>
                  <a:tcPr/>
                </a:tc>
              </a:tr>
              <a:tr h="391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Согласование даты, повестки дня и формы проведения родительского собрания со старшим воспитателем</a:t>
                      </a:r>
                      <a:endParaRPr lang="ru-RU" sz="800" dirty="0" smtClean="0">
                        <a:latin typeface="Arial" pitchFamily="34" charset="0"/>
                      </a:endParaRPr>
                    </a:p>
                  </a:txBody>
                  <a:tcPr/>
                </a:tc>
              </a:tr>
              <a:tr h="2541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15-20</a:t>
                      </a:r>
                      <a:r>
                        <a:rPr kumimoji="0" lang="ru-RU" sz="8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мин.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429124" y="1357298"/>
          <a:ext cx="1571636" cy="1120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</a:tblGrid>
              <a:tr h="328377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Воспитатель</a:t>
                      </a:r>
                      <a:endParaRPr lang="ru-RU" sz="800" dirty="0"/>
                    </a:p>
                  </a:txBody>
                  <a:tcPr/>
                </a:tc>
              </a:tr>
              <a:tr h="3010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Информирование родителей о дате и месте проведения родительского собрания</a:t>
                      </a:r>
                    </a:p>
                  </a:txBody>
                  <a:tcPr/>
                </a:tc>
              </a:tr>
              <a:tr h="2993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</a:rPr>
                        <a:t>15-25 мин.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429388" y="1357298"/>
          <a:ext cx="1643074" cy="1240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3256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Воспитатель</a:t>
                      </a:r>
                    </a:p>
                  </a:txBody>
                  <a:tcPr/>
                </a:tc>
              </a:tr>
              <a:tr h="5155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Подготовка  материалов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анкетирования, 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презентаций, выставок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0" i="0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230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240-300 мин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000232" y="2928934"/>
          <a:ext cx="142876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Воспитатель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Подготовка помещения, оборудования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25-35</a:t>
                      </a:r>
                      <a:r>
                        <a:rPr kumimoji="0" lang="ru-RU" sz="8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</a:t>
                      </a:r>
                      <a:r>
                        <a:rPr kumimoji="0" lang="ru-RU" sz="8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endParaRPr lang="ru-RU" sz="8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857620" y="2928934"/>
          <a:ext cx="1428760" cy="1075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</a:tblGrid>
              <a:tr h="331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Воспитатель</a:t>
                      </a:r>
                    </a:p>
                  </a:txBody>
                  <a:tcPr/>
                </a:tc>
              </a:tr>
              <a:tr h="4086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Проведение родительского собрания</a:t>
                      </a:r>
                    </a:p>
                  </a:txBody>
                  <a:tcPr/>
                </a:tc>
              </a:tr>
              <a:tr h="3314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</a:rPr>
                        <a:t>60-70 мин.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715008" y="2928934"/>
          <a:ext cx="1571636" cy="1267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</a:tblGrid>
              <a:tr h="3535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Воспитатель</a:t>
                      </a:r>
                    </a:p>
                  </a:txBody>
                  <a:tcPr/>
                </a:tc>
              </a:tr>
              <a:tr h="435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Составление протокола родительского собрания, явочного листа</a:t>
                      </a:r>
                    </a:p>
                  </a:txBody>
                  <a:tcPr/>
                </a:tc>
              </a:tr>
              <a:tr h="3535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</a:rPr>
                        <a:t>20-30 мин.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algn="ctr"/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Стрелка вправо 26"/>
          <p:cNvSpPr/>
          <p:nvPr/>
        </p:nvSpPr>
        <p:spPr>
          <a:xfrm>
            <a:off x="2071670" y="1643050"/>
            <a:ext cx="21431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4071934" y="1643050"/>
            <a:ext cx="21431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6143636" y="1643050"/>
            <a:ext cx="21431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flipV="1">
            <a:off x="3500430" y="3286124"/>
            <a:ext cx="285752" cy="16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5357818" y="3357562"/>
            <a:ext cx="21431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Выгнутая влево стрелка 31"/>
          <p:cNvSpPr/>
          <p:nvPr/>
        </p:nvSpPr>
        <p:spPr>
          <a:xfrm>
            <a:off x="1500166" y="2643182"/>
            <a:ext cx="285752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Выгнутая вправо стрелка 33"/>
          <p:cNvSpPr/>
          <p:nvPr/>
        </p:nvSpPr>
        <p:spPr>
          <a:xfrm>
            <a:off x="8215338" y="2571744"/>
            <a:ext cx="285752" cy="5000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57158" y="1071546"/>
            <a:ext cx="214282" cy="1224136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ВХОД</a:t>
            </a:r>
            <a:endParaRPr lang="ru-RU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358082" y="2928934"/>
            <a:ext cx="288032" cy="1512168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ВЫХОД</a:t>
            </a:r>
            <a:endParaRPr lang="ru-RU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85786" y="928670"/>
            <a:ext cx="539750" cy="288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714612" y="1000108"/>
            <a:ext cx="539750" cy="288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2</a:t>
            </a:r>
            <a:endParaRPr lang="ru-RU" sz="9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572000" y="1000108"/>
            <a:ext cx="539750" cy="288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3</a:t>
            </a:r>
            <a:endParaRPr lang="ru-RU" sz="9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357950" y="1071546"/>
            <a:ext cx="539750" cy="288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4</a:t>
            </a:r>
            <a:endParaRPr lang="ru-RU" sz="9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000232" y="2571744"/>
            <a:ext cx="539750" cy="288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5</a:t>
            </a:r>
            <a:endParaRPr lang="ru-RU" sz="9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3857620" y="2571744"/>
            <a:ext cx="539750" cy="288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6</a:t>
            </a:r>
            <a:endParaRPr lang="ru-RU" sz="9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786446" y="2571744"/>
            <a:ext cx="539750" cy="288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7</a:t>
            </a:r>
            <a:endParaRPr lang="ru-RU" sz="9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357422" y="4143380"/>
            <a:ext cx="47863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ВПП (время протекания процесса)  – 395 мин. - 510 мин.</a:t>
            </a:r>
            <a:endParaRPr lang="ru-RU" altLang="ru-RU" sz="1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500043"/>
          <a:ext cx="8215370" cy="571504"/>
        </p:xfrm>
        <a:graphic>
          <a:graphicData uri="http://schemas.openxmlformats.org/drawingml/2006/table">
            <a:tbl>
              <a:tblPr/>
              <a:tblGrid>
                <a:gridCol w="4975228"/>
                <a:gridCol w="3240142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Дорожная карта по оптимизации процесса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по подготовке и проведению родительского собрания в группе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9" marR="658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УТВЕРЖДАЮ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__________________ Е.В.Орлова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«16»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августа 2019 г.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9" marR="658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1800" b="1" i="0" u="none" strike="noStrike" cap="none" normalizeH="0" baseline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орожная карта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14348" y="1428736"/>
          <a:ext cx="8143932" cy="4812453"/>
        </p:xfrm>
        <a:graphic>
          <a:graphicData uri="http://schemas.openxmlformats.org/drawingml/2006/table">
            <a:tbl>
              <a:tblPr/>
              <a:tblGrid>
                <a:gridCol w="357190"/>
                <a:gridCol w="1714512"/>
                <a:gridCol w="1357322"/>
                <a:gridCol w="1857388"/>
                <a:gridCol w="1143008"/>
                <a:gridCol w="1173619"/>
                <a:gridCol w="540893"/>
              </a:tblGrid>
              <a:tr h="338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Обоснование (проблема)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Причины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Планируемые мероприятия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Документ, подтверждающий выполнение работы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Ф.И.О., должность ответственного исполнителя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Сроки 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44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 не владеет </a:t>
                      </a: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достаточной компетенцией </a:t>
                      </a: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формах проведения родительского собрания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Недостаточная компетенция педагога, отсутствие опыта (молодой специалист)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Семинар «Современные формы проведения родительского собрания»,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материалы семинара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Орлова Е.В., старший воспитатель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02.09.19 – 13.09.19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Разработка структуры родительского собрания (разные формы проведения)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Шаблон родительского собрания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Осадчева К.П., воспитатель, Перелыгина А.О., учитель - логопед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11.09.19-17.09.19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Старший воспитатель возвращает материал на доработку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Недостаточная компетенция педагога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Семинар «Современные формы проведения родительского собрания», индивидуальная работа с воспитателем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Шаблон повестки дня родительского собрания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Орлова Е.В., старший воспитатель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09.09.19-13.09.19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все родители ознакомились с объявлением о дате проведения собрания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прочитали объявление, т.к. не привели ребенка в д/с 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Дублирование объявления на электронную почту, или через мессенджер What’sApp, Viber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скрин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Рыжкова Д.А., Осадчева К.П., Чеботарева А.М. , воспитатели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16.09.19-24.09.19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3425" algn="l"/>
                        </a:tabLst>
                      </a:pP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Подобранный материал не  соответствует требованиям 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Недостаточная компетенция педагога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Разработать шаблоны документов: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презентации, анкеты, памятки, буклеты согласно темам родительских собраний;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создание банка презентаций, фото и видеоматериалов, анкет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Шаблоны документов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Рыжкова Д.А., Осадчева К.П., Чеботарева А.М. , воспитатели, Перелыгина А.О., учитель - логопед</a:t>
                      </a: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16.09.19 – </a:t>
                      </a: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30.10.19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8" marR="401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0" y="928670"/>
          <a:ext cx="8286810" cy="3857652"/>
        </p:xfrm>
        <a:graphic>
          <a:graphicData uri="http://schemas.openxmlformats.org/drawingml/2006/table">
            <a:tbl>
              <a:tblPr/>
              <a:tblGrid>
                <a:gridCol w="249043"/>
                <a:gridCol w="1875695"/>
                <a:gridCol w="1286998"/>
                <a:gridCol w="1492635"/>
                <a:gridCol w="1228941"/>
                <a:gridCol w="1578906"/>
                <a:gridCol w="574592"/>
              </a:tblGrid>
              <a:tr h="1377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Педагог не умеет пользоваться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мультимедийным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оборудованием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низкий уровень технических знаний.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Разработка алгоритма использования технических средств (подключения оборудования)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Алгоритм подключения оборудования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Рыжкова Д.А., воспитатель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11.09.19 – 16.09.19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Не оформлен явочный лист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Недостаточная компетенция педагога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Создание перечня документов, необходимых для проведения собрания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Перечень и образцы стандартных документов для проведения родительских собраний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Орлова Е.В., старший воспитатель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16.09.19 – 18.09.19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Протокол не отвечает стандартам делопроизводства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Недостаточная компетенция педагога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Стандартизация бланка протокола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Утвержденный бланк протокола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Орлова Е.В., старший воспитатель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19.09.19 – 23.09.19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786050" y="357166"/>
            <a:ext cx="3270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Дорожная карта (продолжение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629</TotalTime>
  <Words>1230</Words>
  <Application>Microsoft Office PowerPoint</Application>
  <PresentationFormat>Экран (4:3)</PresentationFormat>
  <Paragraphs>295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Управление образования администрации Белгородского района  МДОУ «Детский сад №17 с.Пушкарное Белгородского района Белгородской области»</vt:lpstr>
      <vt:lpstr>Карточка проекта «Оптимизация процесса  по подготовке и проведению родительского собрания в группе»   Подготовлено                                                                                                                                                                                    Утверждено                                                                                                                                                                                           ____________     Е.В.Орлова                                                                                                                                                                ____________ И.С.Осадчева «13»  августа 2019                                                                                                                                                                                 «13» августа 2019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Алена</cp:lastModifiedBy>
  <cp:revision>74</cp:revision>
  <dcterms:modified xsi:type="dcterms:W3CDTF">2019-10-15T12:53:37Z</dcterms:modified>
</cp:coreProperties>
</file>